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y="5143500" cx="9144000"/>
  <p:notesSz cx="6858000" cy="9144000"/>
  <p:embeddedFontLst>
    <p:embeddedFont>
      <p:font typeface="Roboto"/>
      <p:regular r:id="rId36"/>
      <p:bold r:id="rId37"/>
      <p:italic r:id="rId38"/>
      <p:boldItalic r:id="rId39"/>
    </p:embeddedFont>
    <p:embeddedFont>
      <p:font typeface="Proxima Nova"/>
      <p:regular r:id="rId40"/>
      <p:bold r:id="rId41"/>
      <p:italic r:id="rId42"/>
      <p:boldItalic r:id="rId43"/>
    </p:embeddedFont>
    <p:embeddedFont>
      <p:font typeface="Lato"/>
      <p:regular r:id="rId44"/>
      <p:bold r:id="rId45"/>
      <p:italic r:id="rId46"/>
      <p:boldItalic r:id="rId47"/>
    </p:embeddedFont>
    <p:embeddedFont>
      <p:font typeface="Open Sans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80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52" roundtripDataSignature="AMtx7miDRavP+pYhAbEdRt0R4rFlfqzH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914EB91-D6DB-4799-98B4-C741FA02339E}">
  <a:tblStyle styleId="{9914EB91-D6DB-4799-98B4-C741FA02339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/>
        <p:guide pos="162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roximaNova-regular.fntdata"/><Relationship Id="rId42" Type="http://schemas.openxmlformats.org/officeDocument/2006/relationships/font" Target="fonts/ProximaNova-italic.fntdata"/><Relationship Id="rId41" Type="http://schemas.openxmlformats.org/officeDocument/2006/relationships/font" Target="fonts/ProximaNova-bold.fntdata"/><Relationship Id="rId44" Type="http://schemas.openxmlformats.org/officeDocument/2006/relationships/font" Target="fonts/Lato-regular.fntdata"/><Relationship Id="rId43" Type="http://schemas.openxmlformats.org/officeDocument/2006/relationships/font" Target="fonts/ProximaNova-boldItalic.fntdata"/><Relationship Id="rId46" Type="http://schemas.openxmlformats.org/officeDocument/2006/relationships/font" Target="fonts/Lato-italic.fntdata"/><Relationship Id="rId45" Type="http://schemas.openxmlformats.org/officeDocument/2006/relationships/font" Target="fonts/La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OpenSans-regular.fntdata"/><Relationship Id="rId47" Type="http://schemas.openxmlformats.org/officeDocument/2006/relationships/font" Target="fonts/Lato-boldItalic.fntdata"/><Relationship Id="rId49" Type="http://schemas.openxmlformats.org/officeDocument/2006/relationships/font" Target="fonts/OpenSans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font" Target="fonts/Roboto-bold.fntdata"/><Relationship Id="rId36" Type="http://schemas.openxmlformats.org/officeDocument/2006/relationships/font" Target="fonts/Roboto-regular.fntdata"/><Relationship Id="rId39" Type="http://schemas.openxmlformats.org/officeDocument/2006/relationships/font" Target="fonts/Roboto-boldItalic.fntdata"/><Relationship Id="rId38" Type="http://schemas.openxmlformats.org/officeDocument/2006/relationships/font" Target="fonts/Roboto-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OpenSans-boldItalic.fntdata"/><Relationship Id="rId50" Type="http://schemas.openxmlformats.org/officeDocument/2006/relationships/font" Target="fonts/OpenSans-italic.fntdata"/><Relationship Id="rId52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MX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Scholarships are financial awards to help students pay for college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MX"/>
              <a:t>Check out other school district websites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MX"/>
              <a:t>- Gives you an opportunity to highlight your achievements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MX"/>
              <a:t>- Provide insight into your life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MX"/>
              <a:t>- Explain difficult or outstanding circumstances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MX"/>
              <a:t>- give you an opportunity to shine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s-MX"/>
              <a:t>Be yourself, not the ideal applicant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s-MX"/>
              <a:t>Use simple language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s-MX"/>
              <a:t>Provide the reader with insight into what drives you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s-MX"/>
              <a:t>Turn negative experiences into positives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s-MX"/>
              <a:t>Proofred carefully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3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3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3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3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3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3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" name="Google Shape;16;p3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3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3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3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3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3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3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3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3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3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3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3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" name="Google Shape;35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3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3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3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3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3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36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45" name="Google Shape;45;p36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36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36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36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36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" name="Google Shape;50;p36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36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2" name="Google Shape;52;p3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37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5" name="Google Shape;55;p37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37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37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37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37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" name="Google Shape;60;p37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1" name="Google Shape;61;p3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4" name="Google Shape;64;p3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39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3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0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1" name="Google Shape;71;p4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2" name="Google Shape;72;p40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73" name="Google Shape;73;p40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4" name="Google Shape;74;p4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5" name="Google Shape;75;p4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1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78" name="Google Shape;78;p4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3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3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jp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collegexpress.com/" TargetMode="External"/><Relationship Id="rId10" Type="http://schemas.openxmlformats.org/officeDocument/2006/relationships/hyperlink" Target="https://www.collegegreenlight.com/" TargetMode="External"/><Relationship Id="rId13" Type="http://schemas.openxmlformats.org/officeDocument/2006/relationships/hyperlink" Target="http://www.peerlift.org/" TargetMode="External"/><Relationship Id="rId12" Type="http://schemas.openxmlformats.org/officeDocument/2006/relationships/hyperlink" Target="https://www.naviance.com/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hsf.net/" TargetMode="External"/><Relationship Id="rId4" Type="http://schemas.openxmlformats.org/officeDocument/2006/relationships/hyperlink" Target="https://www.scholarships.com/" TargetMode="External"/><Relationship Id="rId9" Type="http://schemas.openxmlformats.org/officeDocument/2006/relationships/hyperlink" Target="https://www.univision.com/" TargetMode="External"/><Relationship Id="rId15" Type="http://schemas.openxmlformats.org/officeDocument/2006/relationships/hyperlink" Target="http://dreamersroadmap.org/" TargetMode="External"/><Relationship Id="rId14" Type="http://schemas.openxmlformats.org/officeDocument/2006/relationships/hyperlink" Target="https://immigrantsrising.org/" TargetMode="External"/><Relationship Id="rId17" Type="http://schemas.openxmlformats.org/officeDocument/2006/relationships/image" Target="../media/image11.jpg"/><Relationship Id="rId16" Type="http://schemas.openxmlformats.org/officeDocument/2006/relationships/hyperlink" Target="https://www.questbridge.org/" TargetMode="External"/><Relationship Id="rId5" Type="http://schemas.openxmlformats.org/officeDocument/2006/relationships/hyperlink" Target="https://www.cappex.com/" TargetMode="External"/><Relationship Id="rId6" Type="http://schemas.openxmlformats.org/officeDocument/2006/relationships/hyperlink" Target="https://www.fastweb.com/" TargetMode="External"/><Relationship Id="rId7" Type="http://schemas.openxmlformats.org/officeDocument/2006/relationships/hyperlink" Target="https://www.collegeboard.com/" TargetMode="External"/><Relationship Id="rId8" Type="http://schemas.openxmlformats.org/officeDocument/2006/relationships/hyperlink" Target="https://www.latinocollegedollars.org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ocs.google.com/spreadsheets/d/1b_VXLSzdVby0uc-3IZmvbWkzg4r-qr3HU0FB4JNouyc/htmlview" TargetMode="External"/><Relationship Id="rId4" Type="http://schemas.openxmlformats.org/officeDocument/2006/relationships/hyperlink" Target="https://sites.google.com/bcsemail.org/college-application-planning-2/scholarships" TargetMode="External"/><Relationship Id="rId5" Type="http://schemas.openxmlformats.org/officeDocument/2006/relationships/hyperlink" Target="https://docs.google.com/spreadsheets/d/14n_4r4et47QEDm6tL4vjVT13dp6s7-5UkNie5PBTG2c/edit#gid=0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8.png"/><Relationship Id="rId9" Type="http://schemas.openxmlformats.org/officeDocument/2006/relationships/hyperlink" Target="https://www.maldef.org/resources/scholarship-resources/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hyperlink" Target="https://www.acs.org/content/acs/en/funding-and-awards/scholarships/acsscholars.html" TargetMode="External"/><Relationship Id="rId8" Type="http://schemas.openxmlformats.org/officeDocument/2006/relationships/hyperlink" Target="https://swe.org/scholarships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hyperlink" Target="https://docs.google.com/forms/d/1UyjFqJAqz0jyRReDZ-tT-Yl6u2YFAWo6pRGWuyoX2Bk/edit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jpg"/><Relationship Id="rId4" Type="http://schemas.openxmlformats.org/officeDocument/2006/relationships/image" Target="../media/image1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www.maldef.org/" TargetMode="External"/><Relationship Id="rId4" Type="http://schemas.openxmlformats.org/officeDocument/2006/relationships/hyperlink" Target="https://www.bestcolleges.com/" TargetMode="External"/><Relationship Id="rId9" Type="http://schemas.openxmlformats.org/officeDocument/2006/relationships/hyperlink" Target="https://www.scholarships.com/financial-aid/college-scholarships/scholarships-by-type/minority-scholarships/" TargetMode="External"/><Relationship Id="rId5" Type="http://schemas.openxmlformats.org/officeDocument/2006/relationships/hyperlink" Target="https://www.univision.com/" TargetMode="External"/><Relationship Id="rId6" Type="http://schemas.openxmlformats.org/officeDocument/2006/relationships/hyperlink" Target="https://www.thedream.us/" TargetMode="External"/><Relationship Id="rId7" Type="http://schemas.openxmlformats.org/officeDocument/2006/relationships/hyperlink" Target="https://unitedwedream.org/" TargetMode="External"/><Relationship Id="rId8" Type="http://schemas.openxmlformats.org/officeDocument/2006/relationships/hyperlink" Target="https://www.hsf.net/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hyperlink" Target="mailto:scholarship@shpehouston.org" TargetMode="Externa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5D6CC9"/>
            </a:gs>
            <a:gs pos="100000">
              <a:srgbClr val="2F3875"/>
            </a:gs>
          </a:gsLst>
          <a:lin ang="5400012" scaled="0"/>
        </a:gra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/>
          <p:nvPr>
            <p:ph type="ctrTitle"/>
          </p:nvPr>
        </p:nvSpPr>
        <p:spPr>
          <a:xfrm>
            <a:off x="179950" y="1636185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s-MX" sz="4000"/>
              <a:t>Taller de Becas | ScholarSHPE 101</a:t>
            </a:r>
            <a:endParaRPr sz="4000"/>
          </a:p>
        </p:txBody>
      </p:sp>
      <p:sp>
        <p:nvSpPr>
          <p:cNvPr id="86" name="Google Shape;86;p1"/>
          <p:cNvSpPr txBox="1"/>
          <p:nvPr>
            <p:ph idx="1" type="subTitle"/>
          </p:nvPr>
        </p:nvSpPr>
        <p:spPr>
          <a:xfrm>
            <a:off x="269788" y="2579113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s-MX"/>
              <a:t>27 de octubre del 2022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s-MX"/>
              <a:t>7-8pm CST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b="1" lang="es-MX"/>
              <a:t>¿Preguntas? Comuníquese con Daniela González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s-MX"/>
              <a:t>Coordinadora de Becas | SHPE Houston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s-MX"/>
              <a:t>scholarship@shpehouston.org</a:t>
            </a:r>
            <a:endParaRPr/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b="1565" l="0" r="0" t="0"/>
          <a:stretch/>
        </p:blipFill>
        <p:spPr>
          <a:xfrm>
            <a:off x="179950" y="435625"/>
            <a:ext cx="5028026" cy="95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1426" y="204651"/>
            <a:ext cx="2047575" cy="154935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>
            <p:ph type="ctrTitle"/>
          </p:nvPr>
        </p:nvSpPr>
        <p:spPr>
          <a:xfrm>
            <a:off x="5450600" y="2819325"/>
            <a:ext cx="35184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</a:pPr>
            <a:br>
              <a:rPr lang="es-MX" sz="1500"/>
            </a:br>
            <a:r>
              <a:rPr lang="es-MX" sz="1600"/>
              <a:t>¡Aprenda sobre el proceso de </a:t>
            </a:r>
            <a:r>
              <a:rPr lang="es-MX" sz="1600">
                <a:latin typeface="Roboto"/>
                <a:ea typeface="Roboto"/>
                <a:cs typeface="Roboto"/>
                <a:sym typeface="Roboto"/>
              </a:rPr>
              <a:t>aplicación para </a:t>
            </a:r>
            <a:r>
              <a:rPr lang="es-MX" sz="1600"/>
              <a:t>las becas y </a:t>
            </a:r>
            <a:r>
              <a:rPr lang="es-MX" sz="1600"/>
              <a:t>cómo</a:t>
            </a:r>
            <a:r>
              <a:rPr lang="es-MX" sz="1600"/>
              <a:t> escribir un ensayo ganador!</a:t>
            </a:r>
            <a:br>
              <a:rPr lang="es-MX" sz="1600"/>
            </a:br>
            <a:endParaRPr sz="1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FE9FB"/>
            </a:gs>
            <a:gs pos="100000">
              <a:srgbClr val="6E9BE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>
            <p:ph type="ctrTitle"/>
          </p:nvPr>
        </p:nvSpPr>
        <p:spPr>
          <a:xfrm>
            <a:off x="179950" y="1636185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s-MX" sz="4000">
                <a:solidFill>
                  <a:schemeClr val="dk2"/>
                </a:solidFill>
              </a:rPr>
              <a:t>Taller de Becas | ScholarSHPE 101</a:t>
            </a:r>
            <a:endParaRPr sz="4000">
              <a:solidFill>
                <a:schemeClr val="dk2"/>
              </a:solidFill>
            </a:endParaRPr>
          </a:p>
        </p:txBody>
      </p:sp>
      <p:sp>
        <p:nvSpPr>
          <p:cNvPr id="95" name="Google Shape;95;p2"/>
          <p:cNvSpPr txBox="1"/>
          <p:nvPr>
            <p:ph idx="1" type="subTitle"/>
          </p:nvPr>
        </p:nvSpPr>
        <p:spPr>
          <a:xfrm>
            <a:off x="269788" y="2579113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s-MX">
                <a:solidFill>
                  <a:schemeClr val="dk2"/>
                </a:solidFill>
              </a:rPr>
              <a:t>27 de octubre del 2022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b="1" lang="es-MX">
                <a:solidFill>
                  <a:srgbClr val="000000"/>
                </a:solidFill>
              </a:rPr>
              <a:t>Daniela González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s-MX">
                <a:solidFill>
                  <a:srgbClr val="000000"/>
                </a:solidFill>
              </a:rPr>
              <a:t>Coordinadora de Becas | SHPE Houston</a:t>
            </a:r>
            <a:endParaRPr/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3">
            <a:alphaModFix/>
          </a:blip>
          <a:srcRect b="1565" l="0" r="0" t="0"/>
          <a:stretch/>
        </p:blipFill>
        <p:spPr>
          <a:xfrm>
            <a:off x="179950" y="435625"/>
            <a:ext cx="5028026" cy="95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s-MX"/>
              <a:t>Becas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s-MX" sz="2600"/>
              <a:t>¿Cuáles son los Tipos de Ayudas Financieras?</a:t>
            </a:r>
            <a:endParaRPr b="1" sz="2600"/>
          </a:p>
        </p:txBody>
      </p:sp>
      <p:graphicFrame>
        <p:nvGraphicFramePr>
          <p:cNvPr id="107" name="Google Shape;107;p4"/>
          <p:cNvGraphicFramePr/>
          <p:nvPr/>
        </p:nvGraphicFramePr>
        <p:xfrm>
          <a:off x="0" y="1224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{9914EB91-D6DB-4799-98B4-C741FA02339E}</a:tableStyleId>
              </a:tblPr>
              <a:tblGrid>
                <a:gridCol w="2192950"/>
                <a:gridCol w="695105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s-MX" sz="1500" u="none" cap="none" strike="noStrike"/>
                        <a:t>Becas</a:t>
                      </a:r>
                      <a:endParaRPr b="1" sz="1500" u="none" cap="none" strike="noStrike"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b="1" lang="es-MX" sz="1400" u="none" cap="none" strike="noStrike"/>
                        <a:t>No tienen que ser reembolsadas</a:t>
                      </a:r>
                      <a:endParaRPr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b="0" lang="es-MX" sz="1400" u="none" cap="none" strike="noStrike"/>
                        <a:t>Pueden ser ofrecidas por instituciones u organizaciones externas</a:t>
                      </a:r>
                      <a:endParaRPr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b="0" lang="es-MX" sz="1400" u="none" cap="none" strike="noStrike"/>
                        <a:t>No debería tener que pagarle a alguien para recibir información sobre becas - tenga cuidado con las estafas</a:t>
                      </a:r>
                      <a:endParaRPr b="0" sz="14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s-MX" sz="1500" u="none" cap="none" strike="noStrike"/>
                        <a:t>Subsidios</a:t>
                      </a:r>
                      <a:endParaRPr b="1" sz="1500" u="none" cap="none" strike="noStrike"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b="1" lang="es-MX" sz="1400" u="none" cap="none" strike="noStrike"/>
                        <a:t>No tienen que ser reembolsados</a:t>
                      </a:r>
                      <a:endParaRPr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es-MX" sz="1400" u="none" cap="none" strike="noStrike"/>
                        <a:t>Otorgado en base a necesidad financiera y/o logros académicos</a:t>
                      </a:r>
                      <a:endParaRPr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es-MX" sz="1400" u="none" cap="none" strike="noStrike"/>
                        <a:t>Algunos son financiados por el gobierno federal y otros son programas estatales</a:t>
                      </a:r>
                      <a:endParaRPr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es-MX" sz="1400" u="none" cap="none" strike="noStrike"/>
                        <a:t>Algunas instituciones tienen programas de subsidios privados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s-MX" sz="1500" u="none" cap="none" strike="noStrike"/>
                        <a:t>Programa Federal de Estudio y Trabajo</a:t>
                      </a:r>
                      <a:endParaRPr b="1" sz="1500" u="none" cap="none" strike="noStrike"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es-MX" sz="1400" u="none" cap="none" strike="noStrike"/>
                        <a:t>Basado en la necesidad financiera</a:t>
                      </a:r>
                      <a:endParaRPr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es-MX" sz="1400" u="none" cap="none" strike="noStrike"/>
                        <a:t>Permite a los estudiantes obtener ingresos mientras trabajan tiempo parcial</a:t>
                      </a:r>
                      <a:endParaRPr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es-MX" sz="1400" u="none" cap="none" strike="noStrike"/>
                        <a:t>Es posible trabajar dentro o fuera de la universidad/institución educativa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s-MX" sz="1500"/>
                        <a:t>Préstamos</a:t>
                      </a:r>
                      <a:endParaRPr b="1" sz="1500" u="none" cap="none" strike="noStrike"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b="1" lang="es-MX" sz="1400" u="none" cap="none" strike="noStrike">
                          <a:solidFill>
                            <a:srgbClr val="FF0000"/>
                          </a:solidFill>
                        </a:rPr>
                        <a:t>Tienen que ser reembolsados</a:t>
                      </a:r>
                      <a:endParaRPr b="1" sz="14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es-MX" sz="1400" u="none" cap="none" strike="noStrike"/>
                        <a:t>Financiado por el gobierno federal</a:t>
                      </a:r>
                      <a:endParaRPr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es-MX" sz="1400" u="none" cap="none" strike="noStrike"/>
                        <a:t>Financiado de forma privada, por prestamistas como bancos o uniones de crédito</a:t>
                      </a:r>
                      <a:endParaRPr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es-MX" sz="1400" u="none" cap="none" strike="noStrike"/>
                        <a:t>Basado en el historial de crédito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08" name="Google Shape;10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9275" y="29050"/>
            <a:ext cx="1715425" cy="112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s-MX"/>
              <a:t>¿Qué son las Becas y qué Tipos existen?</a:t>
            </a:r>
            <a:endParaRPr b="1"/>
          </a:p>
        </p:txBody>
      </p:sp>
      <p:sp>
        <p:nvSpPr>
          <p:cNvPr id="114" name="Google Shape;114;p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s-MX"/>
              <a:t>Las becas son: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De Uso Único vs. Uso Renovable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</a:t>
            </a:r>
            <a:r>
              <a:rPr lang="es-MX"/>
              <a:t>Específicas</a:t>
            </a:r>
            <a:r>
              <a:rPr lang="es-MX"/>
              <a:t> a la Institución Educativa vs. Fuentes Independientes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Mérito vs. Necesidad, </a:t>
            </a:r>
            <a:r>
              <a:rPr i="1" lang="es-MX"/>
              <a:t>o ambas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Pagadas a Usted o a su Institución Educativa, </a:t>
            </a:r>
            <a:r>
              <a:rPr i="1" lang="es-MX"/>
              <a:t>o ambas</a:t>
            </a:r>
            <a:endParaRPr i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No tienen que ser reembolsadas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Puede ser otorgadas con requisitos, tales como: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	– Uso de la beca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	– Proveer informar sobre el progreso/asistir a eventos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	– Mantener un GPA mínimo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s-MX" sz="2600"/>
              <a:t>Proceso de Aplicación para Becas </a:t>
            </a:r>
            <a:endParaRPr b="1" sz="2600"/>
          </a:p>
        </p:txBody>
      </p:sp>
      <p:sp>
        <p:nvSpPr>
          <p:cNvPr id="120" name="Google Shape;120;p6"/>
          <p:cNvSpPr txBox="1"/>
          <p:nvPr>
            <p:ph idx="1" type="body"/>
          </p:nvPr>
        </p:nvSpPr>
        <p:spPr>
          <a:xfrm>
            <a:off x="311700" y="1229875"/>
            <a:ext cx="8655600" cy="333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Incremente sus probabilidades de tener éxito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	• NO ignore las becas locales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		– Busque oportunidades en su comunidad, distrito, escuela, etc.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		– ¡Ninguna beca es demasiado pequeña!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		– Las becas locales pueden ser menos competitivas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	• Sea original en sus respuestas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	• Aplique al mayor número de becas posibles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	• No pague dinero para aplicar a becas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		– Nunca debería pagar por un buscador de becas</a:t>
            </a:r>
            <a:endParaRPr/>
          </a:p>
        </p:txBody>
      </p:sp>
      <p:sp>
        <p:nvSpPr>
          <p:cNvPr id="121" name="Google Shape;121;p6"/>
          <p:cNvSpPr/>
          <p:nvPr/>
        </p:nvSpPr>
        <p:spPr>
          <a:xfrm>
            <a:off x="5518400" y="31550"/>
            <a:ext cx="3625500" cy="1587900"/>
          </a:xfrm>
          <a:prstGeom prst="cloudCallout">
            <a:avLst>
              <a:gd fmla="val 26932" name="adj1"/>
              <a:gd fmla="val 73615" name="adj2"/>
            </a:avLst>
          </a:prstGeom>
          <a:solidFill>
            <a:srgbClr val="D9D2E9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MX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Asegúrese de entender los requisitos que debe cumplir para mantener su beca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2" name="Google Shape;12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3225" y="2427150"/>
            <a:ext cx="1324075" cy="174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s-MX"/>
              <a:t>¿Cuándo aplicar?</a:t>
            </a:r>
            <a:endParaRPr b="1"/>
          </a:p>
        </p:txBody>
      </p:sp>
      <p:sp>
        <p:nvSpPr>
          <p:cNvPr id="128" name="Google Shape;128;p7"/>
          <p:cNvSpPr txBox="1"/>
          <p:nvPr>
            <p:ph idx="1" type="body"/>
          </p:nvPr>
        </p:nvSpPr>
        <p:spPr>
          <a:xfrm>
            <a:off x="311700" y="110488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s-MX"/>
              <a:t>Proceso continuo: </a:t>
            </a:r>
            <a:r>
              <a:rPr lang="es-MX"/>
              <a:t>debería comenzar su búsqueda de becas antes del último (es decir, el cuarto) año de preparatoria; preferiblemente en su tercer año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	– Muchas aplicaciones requerirán ensayos. Es buena idea redactar 	algunos 	ensayos "básicos", pues le servirán como referencia y podrá editarlos según 	sea necesario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s-MX"/>
              <a:t>Buena regla general → Comience su aplicación un mínimo de 6 meses antes de </a:t>
            </a:r>
            <a:r>
              <a:rPr b="1" lang="es-MX"/>
              <a:t>necesitar</a:t>
            </a:r>
            <a:r>
              <a:rPr b="1" lang="es-MX"/>
              <a:t> los fondos. Es decir: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	– Entre enero y mayo, para los fondos del semestre de otoño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	– Entre mayo y octubre, para para los fondos del semestre de primavera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s-MX"/>
              <a:t>Consejos al Aplicar</a:t>
            </a:r>
            <a:endParaRPr/>
          </a:p>
        </p:txBody>
      </p:sp>
      <p:sp>
        <p:nvSpPr>
          <p:cNvPr id="134" name="Google Shape;134;p8"/>
          <p:cNvSpPr txBox="1"/>
          <p:nvPr>
            <p:ph idx="1" type="body"/>
          </p:nvPr>
        </p:nvSpPr>
        <p:spPr>
          <a:xfrm>
            <a:off x="279450" y="1017800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s-MX">
                <a:solidFill>
                  <a:srgbClr val="F46524"/>
                </a:solidFill>
                <a:latin typeface="Lato"/>
                <a:ea typeface="Lato"/>
                <a:cs typeface="Lato"/>
                <a:sym typeface="Lato"/>
              </a:rPr>
              <a:t>Lea las Instrucciones Cuidadosamente </a:t>
            </a:r>
            <a:endParaRPr b="1">
              <a:solidFill>
                <a:srgbClr val="F4652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2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	</a:t>
            </a:r>
            <a:r>
              <a:rPr b="1" lang="es-MX" sz="12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Error común: </a:t>
            </a:r>
            <a:r>
              <a:rPr lang="es-MX" sz="12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Omitir elementos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2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	</a:t>
            </a:r>
            <a:r>
              <a:rPr b="1" lang="es-MX" sz="12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Solución: </a:t>
            </a:r>
            <a:r>
              <a:rPr lang="es-MX" sz="12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Antes de entregar su aplicación, pídale a un padre o amigo que lea las instrucciones para verificar que 	incluyó todo.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s-MX">
                <a:solidFill>
                  <a:srgbClr val="F46524"/>
                </a:solidFill>
                <a:latin typeface="Lato"/>
                <a:ea typeface="Lato"/>
                <a:cs typeface="Lato"/>
                <a:sym typeface="Lato"/>
              </a:rPr>
              <a:t>Fechas Límite</a:t>
            </a:r>
            <a:endParaRPr b="1">
              <a:solidFill>
                <a:srgbClr val="F4652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	</a:t>
            </a:r>
            <a:r>
              <a:rPr b="1" lang="es-MX" sz="12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Error común</a:t>
            </a:r>
            <a:r>
              <a:rPr lang="es-MX" sz="12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: Esperar hasta días antes de la fecha límite para solicitar una carta de recomendación requerida. O 	entregar su aplicación después de la fecha límite.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2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	</a:t>
            </a:r>
            <a:r>
              <a:rPr b="1" lang="es-MX" sz="12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Solución: </a:t>
            </a:r>
            <a:r>
              <a:rPr lang="es-MX" sz="12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Use una agenda u otro dispositivo para planificar con anticipación y entregar su aplicación uno o dos 	días 	antes del límite, como precaución.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s-MX">
                <a:solidFill>
                  <a:srgbClr val="F46524"/>
                </a:solidFill>
                <a:latin typeface="Lato"/>
                <a:ea typeface="Lato"/>
                <a:cs typeface="Lato"/>
                <a:sym typeface="Lato"/>
              </a:rPr>
              <a:t>Haga que su Aplicación Luzca Profesional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s-MX" sz="1200">
                <a:solidFill>
                  <a:srgbClr val="F46524"/>
                </a:solidFill>
                <a:latin typeface="Lato"/>
                <a:ea typeface="Lato"/>
                <a:cs typeface="Lato"/>
                <a:sym typeface="Lato"/>
              </a:rPr>
              <a:t>	</a:t>
            </a:r>
            <a:r>
              <a:rPr b="1" lang="es-MX" sz="12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Error común: </a:t>
            </a:r>
            <a:r>
              <a:rPr lang="es-MX" sz="12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Páginas escritas a mano o arrugadas. Dan la impresión que el proceso se llevó a cabo de manera 	apresurada/descuidada.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2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	</a:t>
            </a:r>
            <a:r>
              <a:rPr b="1" lang="es-MX" sz="12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Solución</a:t>
            </a:r>
            <a:r>
              <a:rPr lang="es-MX" sz="12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: Escriba sus documentos de manera digital si tiene la oportunidad posible. Verifique trabajos escritos. 	¡Si quiere cientos/miles de dólares, haga que su trabajo parezca de un millón de dólares!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s-MX"/>
              <a:t>Consejos al Aplicar</a:t>
            </a:r>
            <a:endParaRPr/>
          </a:p>
        </p:txBody>
      </p:sp>
      <p:sp>
        <p:nvSpPr>
          <p:cNvPr id="140" name="Google Shape;140;p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r>
              <a:rPr b="1" lang="es-MX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Las organizaciones </a:t>
            </a:r>
            <a:r>
              <a:rPr b="1" lang="es-MX" u="sng">
                <a:solidFill>
                  <a:srgbClr val="FF9900"/>
                </a:solidFill>
                <a:latin typeface="Lato"/>
                <a:ea typeface="Lato"/>
                <a:cs typeface="Lato"/>
                <a:sym typeface="Lato"/>
              </a:rPr>
              <a:t>quieren conocerlo</a:t>
            </a:r>
            <a:r>
              <a:rPr b="1" lang="es-MX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como individuo. Hágales saber lo que está pensando.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r>
              <a:rPr b="1" lang="es-MX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La humildad es buena, pero cuando alguien le pregunta qué ha hecho… ¡</a:t>
            </a:r>
            <a:r>
              <a:rPr b="1" lang="es-MX" u="sng">
                <a:solidFill>
                  <a:srgbClr val="FF9900"/>
                </a:solidFill>
                <a:latin typeface="Lato"/>
                <a:ea typeface="Lato"/>
                <a:cs typeface="Lato"/>
                <a:sym typeface="Lato"/>
              </a:rPr>
              <a:t>Comuníquelo sin penas</a:t>
            </a:r>
            <a:r>
              <a:rPr b="1" lang="es-MX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, con suficiente detalle y mucho entusiasmo!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r>
              <a:rPr b="1" lang="es-MX" u="sng">
                <a:solidFill>
                  <a:srgbClr val="FF9900"/>
                </a:solidFill>
                <a:latin typeface="Lato"/>
                <a:ea typeface="Lato"/>
                <a:cs typeface="Lato"/>
                <a:sym typeface="Lato"/>
              </a:rPr>
              <a:t>Calidad sobre cantidad</a:t>
            </a:r>
            <a:r>
              <a:rPr b="1" lang="es-MX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 No se trata del número de clubes u organizaciones en los que esté involucrado, lo que marca la diferencia son las experiencias que tienes en ellos. (p. ej. MIT limita sus aplicaciones a 4 actividades)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r>
              <a:rPr b="1" lang="es-MX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Para </a:t>
            </a:r>
            <a:r>
              <a:rPr b="1" lang="es-MX" u="sng">
                <a:solidFill>
                  <a:srgbClr val="FF9900"/>
                </a:solidFill>
                <a:latin typeface="Lato"/>
                <a:ea typeface="Lato"/>
                <a:cs typeface="Lato"/>
                <a:sym typeface="Lato"/>
              </a:rPr>
              <a:t>los ensayos</a:t>
            </a:r>
            <a:r>
              <a:rPr b="1" lang="es-MX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, no solo regurgite las actividades que enumeró. </a:t>
            </a:r>
            <a:r>
              <a:rPr b="1" lang="es-MX" u="sng">
                <a:solidFill>
                  <a:srgbClr val="FF9900"/>
                </a:solidFill>
                <a:latin typeface="Lato"/>
                <a:ea typeface="Lato"/>
                <a:cs typeface="Lato"/>
                <a:sym typeface="Lato"/>
              </a:rPr>
              <a:t>Comparta una experiencia</a:t>
            </a:r>
            <a:r>
              <a:rPr b="1" lang="es-MX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u otra cosa que sea específica de la indicación.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s-MX"/>
              <a:t>¿Dónde puedo Aplicar a Becas?</a:t>
            </a:r>
            <a:endParaRPr b="1"/>
          </a:p>
        </p:txBody>
      </p:sp>
      <p:sp>
        <p:nvSpPr>
          <p:cNvPr id="146" name="Google Shape;146;p10"/>
          <p:cNvSpPr txBox="1"/>
          <p:nvPr>
            <p:ph idx="1" type="body"/>
          </p:nvPr>
        </p:nvSpPr>
        <p:spPr>
          <a:xfrm>
            <a:off x="311700" y="1017800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/>
              <a:t>•</a:t>
            </a:r>
            <a:r>
              <a:rPr lang="es-MX" sz="1700" u="sng">
                <a:solidFill>
                  <a:schemeClr val="hlink"/>
                </a:solidFill>
                <a:hlinkClick r:id="rId3"/>
              </a:rPr>
              <a:t> HSF.net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/>
              <a:t>• </a:t>
            </a:r>
            <a:r>
              <a:rPr lang="es-MX" sz="1700" u="sng">
                <a:solidFill>
                  <a:schemeClr val="hlink"/>
                </a:solidFill>
                <a:hlinkClick r:id="rId4"/>
              </a:rPr>
              <a:t>Scholarships.com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/>
              <a:t>• </a:t>
            </a:r>
            <a:r>
              <a:rPr lang="es-MX" sz="1700" u="sng">
                <a:solidFill>
                  <a:schemeClr val="hlink"/>
                </a:solidFill>
                <a:hlinkClick r:id="rId5"/>
              </a:rPr>
              <a:t>Cappex.com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/>
              <a:t>• </a:t>
            </a:r>
            <a:r>
              <a:rPr lang="es-MX" sz="1700" u="sng">
                <a:solidFill>
                  <a:schemeClr val="hlink"/>
                </a:solidFill>
                <a:hlinkClick r:id="rId6"/>
              </a:rPr>
              <a:t>Fastweb.com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/>
              <a:t>• </a:t>
            </a:r>
            <a:r>
              <a:rPr lang="es-MX" sz="1700" u="sng">
                <a:solidFill>
                  <a:schemeClr val="hlink"/>
                </a:solidFill>
                <a:hlinkClick r:id="rId7"/>
              </a:rPr>
              <a:t>Collegeboard.org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/>
              <a:t>• </a:t>
            </a:r>
            <a:r>
              <a:rPr lang="es-MX" sz="1700" u="sng">
                <a:solidFill>
                  <a:schemeClr val="hlink"/>
                </a:solidFill>
                <a:hlinkClick r:id="rId8"/>
              </a:rPr>
              <a:t>Latinocollegedollars.org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/>
              <a:t>• </a:t>
            </a:r>
            <a:r>
              <a:rPr lang="es-MX" sz="1700" u="sng">
                <a:solidFill>
                  <a:schemeClr val="hlink"/>
                </a:solidFill>
                <a:hlinkClick r:id="rId9"/>
              </a:rPr>
              <a:t>Univision.com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/>
              <a:t>• </a:t>
            </a:r>
            <a:r>
              <a:rPr lang="es-MX" sz="1700" u="sng">
                <a:solidFill>
                  <a:schemeClr val="hlink"/>
                </a:solidFill>
                <a:hlinkClick r:id="rId10"/>
              </a:rPr>
              <a:t>College Greelight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/>
              <a:t>• </a:t>
            </a:r>
            <a:r>
              <a:rPr lang="es-MX" sz="1700" u="sng">
                <a:solidFill>
                  <a:schemeClr val="hlink"/>
                </a:solidFill>
                <a:hlinkClick r:id="rId11"/>
              </a:rPr>
              <a:t>College Xpress (collegexpress.com)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/>
              <a:t>• </a:t>
            </a:r>
            <a:r>
              <a:rPr lang="es-MX" sz="1700" u="sng">
                <a:solidFill>
                  <a:schemeClr val="hlink"/>
                </a:solidFill>
                <a:hlinkClick r:id="rId12"/>
              </a:rPr>
              <a:t>Naviance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/>
              <a:t>• </a:t>
            </a:r>
            <a:r>
              <a:rPr lang="es-MX" sz="1700" u="sng">
                <a:solidFill>
                  <a:schemeClr val="hlink"/>
                </a:solidFill>
                <a:hlinkClick r:id="rId13"/>
              </a:rPr>
              <a:t>Peer lift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/>
              <a:t>• </a:t>
            </a:r>
            <a:r>
              <a:rPr lang="es-MX" sz="1700" u="sng">
                <a:solidFill>
                  <a:schemeClr val="hlink"/>
                </a:solidFill>
                <a:hlinkClick r:id="rId14"/>
              </a:rPr>
              <a:t>E4FC.org</a:t>
            </a:r>
            <a:r>
              <a:rPr lang="es-MX" sz="1700"/>
              <a:t> (para DACA/estudiantes indocumentados)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/>
              <a:t>• </a:t>
            </a:r>
            <a:r>
              <a:rPr lang="es-MX" sz="1700" u="sng">
                <a:solidFill>
                  <a:schemeClr val="hlink"/>
                </a:solidFill>
                <a:hlinkClick r:id="rId15"/>
              </a:rPr>
              <a:t>Dreamer Roadmap</a:t>
            </a:r>
            <a:endParaRPr sz="1700" u="sng">
              <a:solidFill>
                <a:schemeClr val="hlink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 u="sng">
                <a:solidFill>
                  <a:schemeClr val="hlink"/>
                </a:solidFill>
                <a:hlinkClick r:id="rId16"/>
              </a:rPr>
              <a:t>QuestBridge.org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 sz="1700"/>
          </a:p>
        </p:txBody>
      </p:sp>
      <p:sp>
        <p:nvSpPr>
          <p:cNvPr id="147" name="Google Shape;147;p10"/>
          <p:cNvSpPr/>
          <p:nvPr/>
        </p:nvSpPr>
        <p:spPr>
          <a:xfrm>
            <a:off x="5078538" y="763096"/>
            <a:ext cx="4065462" cy="1675504"/>
          </a:xfrm>
          <a:prstGeom prst="cloudCallout">
            <a:avLst>
              <a:gd fmla="val 26932" name="adj1"/>
              <a:gd fmla="val 73615" name="adj2"/>
            </a:avLst>
          </a:prstGeom>
          <a:solidFill>
            <a:srgbClr val="D9D2E9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MX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Mantenga una hoja de cálculo de Google a la mano, con los enlaces de los varios recursos que ha usado. Créese recordatorios para aplicar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8" name="Google Shape;148;p10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629325" y="3070225"/>
            <a:ext cx="1324075" cy="174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s-MX"/>
              <a:t>Use “Google Sheets” para darle Seguimiento a sus Aplicaciones</a:t>
            </a:r>
            <a:endParaRPr/>
          </a:p>
        </p:txBody>
      </p:sp>
      <p:sp>
        <p:nvSpPr>
          <p:cNvPr id="154" name="Google Shape;154;p11"/>
          <p:cNvSpPr txBox="1"/>
          <p:nvPr>
            <p:ph idx="1" type="body"/>
          </p:nvPr>
        </p:nvSpPr>
        <p:spPr>
          <a:xfrm>
            <a:off x="311700" y="1375000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u="sng">
                <a:solidFill>
                  <a:schemeClr val="hlink"/>
                </a:solidFill>
                <a:hlinkClick r:id="rId3"/>
              </a:rPr>
              <a:t>https://docs.google.com/spreadsheets/d/1b_VXLSzdVby0uc-3IZmvbWkzg4r-qr3HU0FB4JNouyc/htmlview#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s-MX" u="sng">
                <a:solidFill>
                  <a:schemeClr val="hlink"/>
                </a:solidFill>
                <a:hlinkClick r:id="rId4"/>
              </a:rPr>
              <a:t>https://sites.google.com/bcsemail.org/college-application-planning-2/scholarships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s-MX" u="sng">
                <a:solidFill>
                  <a:schemeClr val="hlink"/>
                </a:solidFill>
                <a:hlinkClick r:id="rId5"/>
              </a:rPr>
              <a:t>https://docs.google.com/spreadsheets/d/14n_4r4et47QEDm6tL4vjVT13dp6s7-5UkNie5PBTG2c/edit#gid=0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s-MX" sz="2800"/>
              <a:t>Tips para Estudiantes Indocumentados</a:t>
            </a:r>
            <a:endParaRPr b="1" sz="2800"/>
          </a:p>
        </p:txBody>
      </p:sp>
      <p:sp>
        <p:nvSpPr>
          <p:cNvPr id="160" name="Google Shape;160;p12"/>
          <p:cNvSpPr txBox="1"/>
          <p:nvPr>
            <p:ph idx="1" type="body"/>
          </p:nvPr>
        </p:nvSpPr>
        <p:spPr>
          <a:xfrm>
            <a:off x="311700" y="1229875"/>
            <a:ext cx="7199400" cy="333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s-MX"/>
              <a:t>¡Puede asistir a la universidad!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Pregúntele a las universidades sobre su póliza de estudiantes indocumentados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En algunos estados, los estudiantes indocumentados, o específicamente los estudiantes de DACA, son elegibles para recibir matrícula estatal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Puede ser elegible para programas de subsidios estatales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Busque oportunidades de becas privadas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Le recomendamos que consulte con su consejero de la preparatoria o de la oficina de ayuda financiera de su universidad/institución educativa para ver a qué tipos de ayuda financiera usted podría ser elegible, y si es necesario someter el FAFSA para solicitar dicha ayuda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61" name="Google Shape;16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60873" y="152823"/>
            <a:ext cx="2392300" cy="136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2"/>
          <p:cNvSpPr txBox="1"/>
          <p:nvPr/>
        </p:nvSpPr>
        <p:spPr>
          <a:xfrm>
            <a:off x="6887603" y="1560975"/>
            <a:ext cx="2097697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MX" sz="1400" u="none" cap="none" strike="noStrike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¡Primer Latino DACA en recibir la Beca Rhodes!</a:t>
            </a:r>
            <a:endParaRPr b="1" i="0" sz="1400" u="none" cap="none" strike="noStrike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s-MX" sz="2700"/>
              <a:t>Becas + Estudiante Universitario = Potencial Pasantía</a:t>
            </a:r>
            <a:endParaRPr b="1" sz="2500"/>
          </a:p>
        </p:txBody>
      </p:sp>
      <p:sp>
        <p:nvSpPr>
          <p:cNvPr id="168" name="Google Shape;168;p1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¡Muchas veces las empresas </a:t>
            </a:r>
            <a:r>
              <a:rPr lang="es-MX"/>
              <a:t>patrocinan</a:t>
            </a:r>
            <a:r>
              <a:rPr lang="es-MX"/>
              <a:t> organizaciones de becas y pueden tener su currículum disponible para proporcionar a los reclutadores!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69" name="Google Shape;16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49" y="1991400"/>
            <a:ext cx="2429449" cy="104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96301" y="2045200"/>
            <a:ext cx="1068999" cy="11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06913" y="2111563"/>
            <a:ext cx="2066925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32799" y="2111575"/>
            <a:ext cx="2603877" cy="11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3"/>
          <p:cNvSpPr txBox="1"/>
          <p:nvPr/>
        </p:nvSpPr>
        <p:spPr>
          <a:xfrm>
            <a:off x="366849" y="3159260"/>
            <a:ext cx="8112600" cy="16932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Las sociedades profesionales también pueden ser un buen recurso y pueden tener programas:</a:t>
            </a:r>
            <a:endParaRPr b="0" i="0" sz="1800" u="none" cap="none" strike="noStrik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• </a:t>
            </a:r>
            <a:r>
              <a:rPr b="0" i="0" lang="es-MX" sz="1800" u="sng" cap="none" strike="noStrike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Sociedad Americana de Química - Programa de Becarios ACS</a:t>
            </a:r>
            <a:endParaRPr b="0" i="0" sz="1800" u="none" cap="none" strike="noStrik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• </a:t>
            </a:r>
            <a:r>
              <a:rPr b="0" i="0" lang="es-MX" sz="1800" u="sng" cap="none" strike="noStrike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Sociedad de Mujeres Ingenieras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• </a:t>
            </a:r>
            <a:r>
              <a:rPr b="0" i="0" lang="es-MX" sz="17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9"/>
              </a:rPr>
              <a:t>MALDEF - Fondo Mexicano Americano de Defensa Legal y Educación</a:t>
            </a:r>
            <a:endParaRPr b="0" i="0" sz="17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650" y="64500"/>
            <a:ext cx="4764574" cy="4764574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4"/>
          <p:cNvSpPr txBox="1"/>
          <p:nvPr/>
        </p:nvSpPr>
        <p:spPr>
          <a:xfrm>
            <a:off x="5939431" y="2228677"/>
            <a:ext cx="2632246" cy="10464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MX" sz="1400" u="sng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https://docs.google.com/forms/d/1UyjFqJAqz0jyRReDZ-tT-Yl6u2YFAWo6pRGWuyoX2Bk/edit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0" name="Google Shape;180;p14"/>
          <p:cNvSpPr txBox="1"/>
          <p:nvPr/>
        </p:nvSpPr>
        <p:spPr>
          <a:xfrm>
            <a:off x="5473242" y="624949"/>
            <a:ext cx="3460247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SHPE – Sección de Houston 2022-2023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¡La aplicación para las becas ya está abierta!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 estudiantes en último año de preparatoria, y universitarios. Premios de $500-$1000.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 mayor información, visite el enlace: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5"/>
          <p:cNvSpPr txBox="1"/>
          <p:nvPr>
            <p:ph type="title"/>
          </p:nvPr>
        </p:nvSpPr>
        <p:spPr>
          <a:xfrm>
            <a:off x="224200" y="448775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s-MX"/>
              <a:t>Becarios Destacados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s-MX"/>
              <a:t>2021-2022</a:t>
            </a:r>
            <a:endParaRPr/>
          </a:p>
        </p:txBody>
      </p:sp>
      <p:pic>
        <p:nvPicPr>
          <p:cNvPr id="186" name="Google Shape;18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31100" y="820325"/>
            <a:ext cx="5425674" cy="334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6"/>
          <p:cNvPicPr preferRelativeResize="0"/>
          <p:nvPr/>
        </p:nvPicPr>
        <p:blipFill rotWithShape="1">
          <a:blip r:embed="rId3">
            <a:alphaModFix/>
          </a:blip>
          <a:srcRect b="0" l="0" r="0" t="3669"/>
          <a:stretch/>
        </p:blipFill>
        <p:spPr>
          <a:xfrm>
            <a:off x="709450" y="1668825"/>
            <a:ext cx="3377925" cy="257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08150" y="1722300"/>
            <a:ext cx="3999898" cy="252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6"/>
          <p:cNvSpPr txBox="1"/>
          <p:nvPr>
            <p:ph idx="1" type="body"/>
          </p:nvPr>
        </p:nvSpPr>
        <p:spPr>
          <a:xfrm>
            <a:off x="398463" y="832800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beca de Kiewit Corporation se destinó a: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b="1" lang="es-MX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Rogelio Mendoza, </a:t>
            </a:r>
            <a:r>
              <a:rPr lang="es-MX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estudiante de ingeniería mecánica en su último año en la Universidad de Texas en Austin.</a:t>
            </a:r>
            <a:endParaRPr/>
          </a:p>
        </p:txBody>
      </p:sp>
      <p:sp>
        <p:nvSpPr>
          <p:cNvPr id="194" name="Google Shape;194;p16"/>
          <p:cNvSpPr txBox="1"/>
          <p:nvPr>
            <p:ph idx="2" type="body"/>
          </p:nvPr>
        </p:nvSpPr>
        <p:spPr>
          <a:xfrm>
            <a:off x="4708150" y="832788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Felicidades a </a:t>
            </a:r>
            <a:r>
              <a:rPr b="1" lang="es-MX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Andrea Rivera</a:t>
            </a:r>
            <a:r>
              <a:rPr lang="es-MX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quien recibió la </a:t>
            </a:r>
            <a:r>
              <a:rPr b="1" lang="es-MX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Beca Chappelear </a:t>
            </a:r>
            <a:r>
              <a:rPr lang="es-MX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 ser la </a:t>
            </a:r>
            <a:r>
              <a:rPr b="1" lang="es-MX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mejor candidata femenil </a:t>
            </a:r>
            <a:r>
              <a:rPr lang="es-MX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ese año. Ella es estudiante de ingeniería aeroespacial en su último año en la Universidad de Texas A&amp;M.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A8B8DF"/>
            </a:gs>
            <a:gs pos="100000">
              <a:srgbClr val="516DB4"/>
            </a:gs>
          </a:gsLst>
          <a:lin ang="5400012" scaled="0"/>
        </a:gra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5425" y="757050"/>
            <a:ext cx="6344724" cy="391397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7"/>
          <p:cNvSpPr txBox="1"/>
          <p:nvPr/>
        </p:nvSpPr>
        <p:spPr>
          <a:xfrm>
            <a:off x="6352799" y="505288"/>
            <a:ext cx="2653053" cy="4416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b="0" i="0" lang="es-MX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Stephanie Organista, estudiante de tercer año de la Universidad de Houston con especialización en Ciencias Computacionales, fue Pasante de Tecnología para AIG durante el verano del 2022.</a:t>
            </a:r>
            <a:endParaRPr/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b="0" i="0" lang="es-MX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Nicole Hernández, estudiante de segundo año de la Universidad de Houston con especialización en Ingeniería Eléctrica, actualmente es maestra de piano y maestra asistente en la clase de Computación y Resolución de Problemas (ENGI 1331).</a:t>
            </a:r>
            <a:endParaRPr/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b="0" i="0" lang="es-MX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Gabriela Campa, estudiante de posgrado de la Universidad de Houston con especialización en Ingeniería Ambiental, actualmente trabaja tiempo parcial como pasante en una empresa de ingeniería civil local y también está estudiando para el examen de Fundamentos de Ingeniería.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s-MX"/>
              <a:t>Personal Statements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MX">
                <a:highlight>
                  <a:srgbClr val="F8F9FA"/>
                </a:highlight>
              </a:rPr>
              <a:t>Contar tu historia</a:t>
            </a:r>
            <a:endParaRPr b="1">
              <a:highlight>
                <a:srgbClr val="F8F9FA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b="1"/>
          </a:p>
        </p:txBody>
      </p:sp>
      <p:sp>
        <p:nvSpPr>
          <p:cNvPr id="211" name="Google Shape;211;p1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2100">
                <a:solidFill>
                  <a:srgbClr val="202124"/>
                </a:solidFill>
                <a:highlight>
                  <a:srgbClr val="F8F9FA"/>
                </a:highlight>
                <a:latin typeface="Arial"/>
                <a:ea typeface="Arial"/>
                <a:cs typeface="Arial"/>
                <a:sym typeface="Arial"/>
              </a:rPr>
              <a:t>• Le permite aprender sobre usted mismo, más que cualquier otra parte del solicitud</a:t>
            </a:r>
            <a:endParaRPr sz="2100">
              <a:solidFill>
                <a:srgbClr val="202124"/>
              </a:solidFill>
              <a:highlight>
                <a:srgbClr val="F8F9FA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2100">
                <a:solidFill>
                  <a:srgbClr val="202124"/>
                </a:solidFill>
                <a:highlight>
                  <a:srgbClr val="F8F9FA"/>
                </a:highlight>
                <a:latin typeface="Arial"/>
                <a:ea typeface="Arial"/>
                <a:cs typeface="Arial"/>
                <a:sym typeface="Arial"/>
              </a:rPr>
              <a:t>• Aborda cualquier punto que quizás no haya discutido en ningún otro lugar en la </a:t>
            </a:r>
            <a:r>
              <a:rPr lang="es-MX" sz="2100">
                <a:solidFill>
                  <a:srgbClr val="202124"/>
                </a:solidFill>
                <a:highlight>
                  <a:srgbClr val="F8F9FA"/>
                </a:highlight>
                <a:latin typeface="Arial"/>
                <a:ea typeface="Arial"/>
                <a:cs typeface="Arial"/>
                <a:sym typeface="Arial"/>
              </a:rPr>
              <a:t>aplicación</a:t>
            </a:r>
            <a:endParaRPr sz="2100">
              <a:solidFill>
                <a:srgbClr val="202124"/>
              </a:solidFill>
              <a:highlight>
                <a:srgbClr val="F8F9FA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2100">
                <a:solidFill>
                  <a:srgbClr val="202124"/>
                </a:solidFill>
                <a:highlight>
                  <a:srgbClr val="F8F9FA"/>
                </a:highlight>
                <a:latin typeface="Arial"/>
                <a:ea typeface="Arial"/>
                <a:cs typeface="Arial"/>
                <a:sym typeface="Arial"/>
              </a:rPr>
              <a:t>• Es la ÚNICA parte de la solicitud en la que estás en </a:t>
            </a:r>
            <a:endParaRPr sz="2100">
              <a:solidFill>
                <a:srgbClr val="202124"/>
              </a:solidFill>
              <a:highlight>
                <a:srgbClr val="F8F9FA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100">
                <a:solidFill>
                  <a:srgbClr val="202124"/>
                </a:solidFill>
                <a:highlight>
                  <a:srgbClr val="F8F9FA"/>
                </a:highlight>
                <a:latin typeface="Arial"/>
                <a:ea typeface="Arial"/>
                <a:cs typeface="Arial"/>
                <a:sym typeface="Arial"/>
              </a:rPr>
              <a:t>control: sobre qué escribes y cómo (dentro de los parámetros dados)</a:t>
            </a:r>
            <a:endParaRPr sz="2100">
              <a:solidFill>
                <a:srgbClr val="202124"/>
              </a:solidFill>
              <a:highlight>
                <a:srgbClr val="F8F9FA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s-MX"/>
              <a:t>El proceso de escritura</a:t>
            </a:r>
            <a:endParaRPr b="1"/>
          </a:p>
        </p:txBody>
      </p:sp>
      <p:sp>
        <p:nvSpPr>
          <p:cNvPr id="217" name="Google Shape;217;p20"/>
          <p:cNvSpPr txBox="1"/>
          <p:nvPr>
            <p:ph idx="1" type="body"/>
          </p:nvPr>
        </p:nvSpPr>
        <p:spPr>
          <a:xfrm>
            <a:off x="311700" y="1017800"/>
            <a:ext cx="7876500" cy="33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Lee y vuelve a leer la pregunta.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Aportar ideas: hágase preguntas como: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–</a:t>
            </a:r>
            <a:r>
              <a:rPr lang="es-MX"/>
              <a:t>¿Qué</a:t>
            </a:r>
            <a:r>
              <a:rPr lang="es-MX"/>
              <a:t> detalles de mi vida podrían ayudar mejor al comité de admisiones entender más sobre mí?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–¿Qué circunstancias u obstáculos inusuales he superado?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–¿Qué me distingue de otros candidatos?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–La persona que lea mi solicitud habrá leído cientos (si no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miles) de otros. ¿Mi ensayo tiene clichés repetidos o se usa en exceso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 de frases comunes?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–Después de todas estas ediciones, </a:t>
            </a:r>
            <a:r>
              <a:rPr lang="es-MX"/>
              <a:t>suena</a:t>
            </a:r>
            <a:r>
              <a:rPr lang="es-MX"/>
              <a:t> como yo a la gente que me conoce?</a:t>
            </a:r>
            <a:endParaRPr/>
          </a:p>
        </p:txBody>
      </p:sp>
      <p:pic>
        <p:nvPicPr>
          <p:cNvPr id="218" name="Google Shape;21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4600" y="99075"/>
            <a:ext cx="2197700" cy="166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s-MX"/>
              <a:t>Al escribir</a:t>
            </a:r>
            <a:r>
              <a:rPr b="1" lang="es-MX"/>
              <a:t>, NO</a:t>
            </a:r>
            <a:endParaRPr b="1"/>
          </a:p>
        </p:txBody>
      </p:sp>
      <p:sp>
        <p:nvSpPr>
          <p:cNvPr id="224" name="Google Shape;224;p2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Escriba un ensayo basado en su currículum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Escribe para impresionar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Quejarse, culpar o quejarse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Predica a tu lector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Usa mucho frases clichés aburridas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Usar formatos de ensayo no convencionales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Presentar materiales complementarios a menos que se soliciten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Se equivocó en el nombre de la escuela/beca u olvidó editar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Usar palabras inapropiadas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Hablar del dinero como motivador</a:t>
            </a:r>
            <a:endParaRPr/>
          </a:p>
        </p:txBody>
      </p:sp>
      <p:sp>
        <p:nvSpPr>
          <p:cNvPr id="225" name="Google Shape;225;p21"/>
          <p:cNvSpPr/>
          <p:nvPr/>
        </p:nvSpPr>
        <p:spPr>
          <a:xfrm>
            <a:off x="5327900" y="634850"/>
            <a:ext cx="3504300" cy="1803900"/>
          </a:xfrm>
          <a:prstGeom prst="cloudCallout">
            <a:avLst>
              <a:gd fmla="val 26932" name="adj1"/>
              <a:gd fmla="val 73615" name="adj2"/>
            </a:avLst>
          </a:prstGeom>
          <a:solidFill>
            <a:srgbClr val="D9D2E9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s-MX">
                <a:latin typeface="Roboto"/>
                <a:ea typeface="Roboto"/>
                <a:cs typeface="Roboto"/>
                <a:sym typeface="Roboto"/>
              </a:rPr>
              <a:t>¡Ten paciencia y date gracia! Los ensayos requerirán muchas revisiones y tomarán tiempo.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s-MX">
                <a:latin typeface="Roboto"/>
                <a:ea typeface="Roboto"/>
                <a:cs typeface="Roboto"/>
                <a:sym typeface="Roboto"/>
              </a:rPr>
              <a:t>¡Pregunta a tus amigos o profesores!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6" name="Google Shape;22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9325" y="3070225"/>
            <a:ext cx="1324075" cy="174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s-MX"/>
              <a:t>Diferentes Indicaciones de ensayo de becas</a:t>
            </a:r>
            <a:endParaRPr b="1"/>
          </a:p>
        </p:txBody>
      </p:sp>
      <p:sp>
        <p:nvSpPr>
          <p:cNvPr id="232" name="Google Shape;232;p2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s-MX" sz="1500"/>
              <a:t>• Comparta una cita inspiradora y su significado para usted.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s-MX" sz="1500"/>
              <a:t>• ¿Cuál es el desafío más difícil al que te has enfrentado? ¿Cómo lo manejaste?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s-MX" sz="1500"/>
              <a:t>• ¿Qué significa para usted ser hispano y cómo sus experiencias de vida dan forma a su respuesta?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s-MX" sz="1500"/>
              <a:t>• Ha sido invitado a dirigirse a una Reunión Conjunta del Congreso de los Estados Unidos en el Capitolio en Washington D.C. Asistirán los 100 </a:t>
            </a:r>
            <a:r>
              <a:rPr lang="es-MX" sz="1500"/>
              <a:t>senadores</a:t>
            </a:r>
            <a:r>
              <a:rPr lang="es-MX" sz="1500"/>
              <a:t> y los 435 Representantes de los Estados Unidos. ¿De qué tratará su discurso?.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s-MX" sz="1500"/>
              <a:t>• Si hiciéramos una búsqueda en línea de usted dentro de 10 años, ¿qué diría que ha logrado en su vida y carrera? ¿Qué más revelaría la búsqueda sobre ti?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rgbClr val="0E1138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rgbClr val="0E1138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50">
              <a:solidFill>
                <a:srgbClr val="333333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3"/>
          <p:cNvSpPr txBox="1"/>
          <p:nvPr/>
        </p:nvSpPr>
        <p:spPr>
          <a:xfrm>
            <a:off x="4511750" y="1843450"/>
            <a:ext cx="4545000" cy="29433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MX" sz="12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Quiero ser un doctor. Aspiro a estudiar inmunología para poder estudiar más sobre las enfermedades autoinmunes y allanar el camino para los tratamientos.</a:t>
            </a:r>
            <a:endParaRPr b="0" i="0" sz="1200" u="none" cap="none" strike="noStrike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MX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Para lograr mis objetivos, espero obtener un título universitario que me permita </a:t>
            </a:r>
            <a:r>
              <a:rPr lang="es-MX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postularse a</a:t>
            </a:r>
            <a:r>
              <a:rPr lang="es-MX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una escuela de posgrado competitiva y realizar investigaciones de vanguardia.</a:t>
            </a:r>
            <a:endParaRPr b="0" i="0" sz="1200" u="none" cap="none" strike="noStrik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MX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Lo que más me apasiona es comenzar mi propio laboratorio y asesorar a otros dentro de mi campo de investigación</a:t>
            </a:r>
            <a:endParaRPr b="0" i="0" sz="1200" u="none" cap="none" strike="noStrik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MX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Crecer en una comunidad de escasos recursos me ha inspirado a tener un impacto en casa y ayudar a resolver las disparidades de salud.</a:t>
            </a:r>
            <a:endParaRPr b="0" i="0" sz="1200" u="none" cap="none" strike="noStrik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8" name="Google Shape;238;p2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s-MX"/>
              <a:t>Consejos para ensayos de becas</a:t>
            </a:r>
            <a:endParaRPr b="1"/>
          </a:p>
        </p:txBody>
      </p:sp>
      <p:sp>
        <p:nvSpPr>
          <p:cNvPr id="239" name="Google Shape;239;p23"/>
          <p:cNvSpPr txBox="1"/>
          <p:nvPr>
            <p:ph idx="1" type="body"/>
          </p:nvPr>
        </p:nvSpPr>
        <p:spPr>
          <a:xfrm>
            <a:off x="311700" y="1077475"/>
            <a:ext cx="85206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i="1" lang="es-MX"/>
              <a:t>Describa sus metas académicas y profesionales y sus planes para alcanzarlas.</a:t>
            </a:r>
            <a:endParaRPr b="1" i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40" name="Google Shape;240;p23"/>
          <p:cNvSpPr txBox="1"/>
          <p:nvPr/>
        </p:nvSpPr>
        <p:spPr>
          <a:xfrm>
            <a:off x="70575" y="1813600"/>
            <a:ext cx="3541800" cy="30030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MX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Trate de ser lo más específico posible (evite declaraciones vagas)</a:t>
            </a:r>
            <a:endParaRPr b="0" i="0" sz="1200" u="none" cap="none" strike="noStrik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MX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Discuta cómo su educación lo ayudará a lograr sus objetivos profesionales (orden cronológico)</a:t>
            </a:r>
            <a:endParaRPr b="0" i="0" sz="1200" u="none" cap="none" strike="noStrik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MX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Si menciona varios objetivos, indique cuál le interesa más</a:t>
            </a:r>
            <a:endParaRPr b="0" i="0" sz="1200" u="none" cap="none" strike="noStrik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MX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Señalar soluciones, no problemas.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es-MX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Escribir, revisar, descansar, revisar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1" name="Google Shape;241;p23"/>
          <p:cNvSpPr/>
          <p:nvPr/>
        </p:nvSpPr>
        <p:spPr>
          <a:xfrm>
            <a:off x="3790725" y="2125775"/>
            <a:ext cx="624300" cy="29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23"/>
          <p:cNvSpPr/>
          <p:nvPr/>
        </p:nvSpPr>
        <p:spPr>
          <a:xfrm>
            <a:off x="3790725" y="2962000"/>
            <a:ext cx="624300" cy="29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3"/>
          <p:cNvSpPr/>
          <p:nvPr/>
        </p:nvSpPr>
        <p:spPr>
          <a:xfrm>
            <a:off x="3790725" y="3531050"/>
            <a:ext cx="624300" cy="29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23"/>
          <p:cNvSpPr/>
          <p:nvPr/>
        </p:nvSpPr>
        <p:spPr>
          <a:xfrm>
            <a:off x="3790725" y="4173600"/>
            <a:ext cx="624300" cy="29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s-MX"/>
              <a:t>Y después de muchas revisiones...</a:t>
            </a:r>
            <a:endParaRPr b="1"/>
          </a:p>
        </p:txBody>
      </p:sp>
      <p:sp>
        <p:nvSpPr>
          <p:cNvPr id="250" name="Google Shape;250;p24"/>
          <p:cNvSpPr txBox="1"/>
          <p:nvPr>
            <p:ph idx="1" type="body"/>
          </p:nvPr>
        </p:nvSpPr>
        <p:spPr>
          <a:xfrm>
            <a:off x="311700" y="1001275"/>
            <a:ext cx="8520600" cy="33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rPr lang="es-MX" sz="1500">
                <a:solidFill>
                  <a:srgbClr val="000000"/>
                </a:solidFill>
                <a:highlight>
                  <a:srgbClr val="FFFFFF"/>
                </a:highlight>
              </a:rPr>
              <a:t>“Al crecer con una hermana mayor que se inyectaba insulina a diario, la diabetes tipo 1 era una parte normal de mi infancia. Pero cuando descubrió que también tenía enfermedad celíaca y artritis reumatoide quince años después, comencé a ver cuán significativamente sus enfermedades autoinmunes dictaban su estilo de vida y cuán interconectadas estaban las enfermedades. Como su confidente más cercana, compartió preocupaciones que había ocultado hasta que estuvimos en la universidad, sentimientos de ser una carga para la familia y comprensiones difíciles sobre su futuro. Sabiendo que estas contemplaciones estaban enraizadas en su dolencia física, decidí comprender y resolver los problemas inmunológicos que se desarrollaban en su cuerpo. Poco después de sus diagnósticos, leí sobre la investigación del eje intestino-cerebro que Sarkis Mazmanian había realizado en Caltech. Esta fue la primera vez que aprendí sobre el microbioma y su capacidad para influir en el sistema inmunológico de una persona. Los lazos entre el microbioma intestinal y el sistema inmunitario en la enfermedad celíaca, un ataque inmunitario del propio revestimiento intestinal, hicieron clic. Obligado a estudiar estas interacciones, reduje mis búsquedas escolares a instituciones que tenían programas conjuntos de microbiología e inmunología”.</a:t>
            </a:r>
            <a:endParaRPr sz="21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s-MX"/>
              <a:t>Cartas de recomendación</a:t>
            </a:r>
            <a:endParaRPr b="1"/>
          </a:p>
        </p:txBody>
      </p:sp>
      <p:sp>
        <p:nvSpPr>
          <p:cNvPr id="256" name="Google Shape;256;p25"/>
          <p:cNvSpPr txBox="1"/>
          <p:nvPr>
            <p:ph idx="1" type="body"/>
          </p:nvPr>
        </p:nvSpPr>
        <p:spPr>
          <a:xfrm>
            <a:off x="311700" y="1229875"/>
            <a:ext cx="88323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/>
              <a:t>• Consulte a las personas que mejor lo conocen → maestros de secundaria, profesores universitarios, entrenadores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/>
              <a:t>• Puede ser útil proporcionar un currículum o una lista de actividades extracurriculares/logros para que su recomendador tenga contexto.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/>
              <a:t>• Proporcione cualquier información de antecedentes sobre la beca y por qué la está solicitando.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/>
              <a:t>• Dé a su referencia tiempo suficiente para completar → 3 semanas es lo ideal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1700"/>
              <a:t>• ¡Escribe una nota de agradecimiento!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6"/>
          <p:cNvSpPr txBox="1"/>
          <p:nvPr>
            <p:ph type="title"/>
          </p:nvPr>
        </p:nvSpPr>
        <p:spPr>
          <a:xfrm>
            <a:off x="490250" y="526350"/>
            <a:ext cx="81771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s-MX"/>
              <a:t>Additional Resources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7"/>
          <p:cNvSpPr txBox="1"/>
          <p:nvPr>
            <p:ph type="title"/>
          </p:nvPr>
        </p:nvSpPr>
        <p:spPr>
          <a:xfrm>
            <a:off x="311700" y="3026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s-MX" sz="2900"/>
              <a:t>Recursos adicionales para estudiantes indocumentados</a:t>
            </a:r>
            <a:endParaRPr b="1" sz="2900"/>
          </a:p>
        </p:txBody>
      </p:sp>
      <p:sp>
        <p:nvSpPr>
          <p:cNvPr id="267" name="Google Shape;267;p2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</a:t>
            </a:r>
            <a:r>
              <a:rPr lang="es-MX" u="sng">
                <a:solidFill>
                  <a:schemeClr val="hlink"/>
                </a:solidFill>
                <a:hlinkClick r:id="rId3"/>
              </a:rPr>
              <a:t>Mexican American Legal Defense and Educational Fund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</a:t>
            </a:r>
            <a:r>
              <a:rPr lang="es-MX" u="sng">
                <a:solidFill>
                  <a:schemeClr val="hlink"/>
                </a:solidFill>
                <a:hlinkClick r:id="rId4"/>
              </a:rPr>
              <a:t> Best Colleges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</a:t>
            </a:r>
            <a:r>
              <a:rPr lang="es-MX" u="sng">
                <a:solidFill>
                  <a:schemeClr val="hlink"/>
                </a:solidFill>
                <a:hlinkClick r:id="rId5"/>
              </a:rPr>
              <a:t>Univision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</a:t>
            </a:r>
            <a:r>
              <a:rPr lang="es-MX" u="sng">
                <a:solidFill>
                  <a:schemeClr val="hlink"/>
                </a:solidFill>
                <a:hlinkClick r:id="rId6"/>
              </a:rPr>
              <a:t>The Dream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</a:t>
            </a:r>
            <a:r>
              <a:rPr lang="es-MX" u="sng">
                <a:solidFill>
                  <a:schemeClr val="hlink"/>
                </a:solidFill>
                <a:hlinkClick r:id="rId7"/>
              </a:rPr>
              <a:t>United We Dream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</a:t>
            </a:r>
            <a:r>
              <a:rPr lang="es-MX" u="sng">
                <a:solidFill>
                  <a:schemeClr val="hlink"/>
                </a:solidFill>
                <a:hlinkClick r:id="rId8"/>
              </a:rPr>
              <a:t>Hispanic Scholarship Fund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/>
              <a:t>• </a:t>
            </a:r>
            <a:r>
              <a:rPr lang="es-MX" u="sng">
                <a:solidFill>
                  <a:schemeClr val="hlink"/>
                </a:solidFill>
                <a:hlinkClick r:id="rId9"/>
              </a:rPr>
              <a:t>Scholarships for Minority Students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54648" y="-56425"/>
            <a:ext cx="572185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9"/>
          <p:cNvSpPr txBox="1"/>
          <p:nvPr>
            <p:ph type="title"/>
          </p:nvPr>
        </p:nvSpPr>
        <p:spPr>
          <a:xfrm>
            <a:off x="5173925" y="135700"/>
            <a:ext cx="38652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s-MX" sz="2300"/>
              <a:t>SHPE Houston Scholarship Application Tips</a:t>
            </a:r>
            <a:endParaRPr b="1" sz="2300"/>
          </a:p>
        </p:txBody>
      </p:sp>
      <p:sp>
        <p:nvSpPr>
          <p:cNvPr id="278" name="Google Shape;278;p29"/>
          <p:cNvSpPr txBox="1"/>
          <p:nvPr>
            <p:ph idx="1" type="body"/>
          </p:nvPr>
        </p:nvSpPr>
        <p:spPr>
          <a:xfrm>
            <a:off x="0" y="1095326"/>
            <a:ext cx="9144000" cy="32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s-MX" sz="1600">
                <a:solidFill>
                  <a:srgbClr val="0000FF"/>
                </a:solidFill>
              </a:rPr>
              <a:t>$1-2K en premios para estudiantes de último año de secundaria/estudiantes universitarios que estudien STEM en Houston</a:t>
            </a:r>
            <a:endParaRPr b="1" sz="1600">
              <a:solidFill>
                <a:srgbClr val="0000F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s-MX" sz="1600"/>
              <a:t>Aplicaciones abiertas el 20 de octubre de 2021</a:t>
            </a:r>
            <a:endParaRPr b="1" sz="16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s-MX" sz="1600"/>
              <a:t>La fecha límite es el 20 de diciembre de 2021</a:t>
            </a:r>
            <a:endParaRPr b="1" sz="16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8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s-MX" sz="1600"/>
              <a:t>Revise cuidadosamente las instrucciones en cada sección. Algunas secciones son para estudiantes que actualmente están en la escuela secundaria y otras son para los que están en la universidad.</a:t>
            </a:r>
            <a:endParaRPr sz="16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s-MX" sz="1600"/>
              <a:t>¡Hacer preguntas! Estamos aquí para ayudar. Si no está seguro de cómo completar una sección, no dude en preguntar. Esto también nos ayuda a mejorar para el próximo año</a:t>
            </a:r>
            <a:r>
              <a:rPr lang="es-MX" sz="1700"/>
              <a:t>.</a:t>
            </a:r>
            <a:endParaRPr sz="1700"/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700"/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 sz="1700"/>
          </a:p>
        </p:txBody>
      </p:sp>
      <p:sp>
        <p:nvSpPr>
          <p:cNvPr id="279" name="Google Shape;279;p29"/>
          <p:cNvSpPr txBox="1"/>
          <p:nvPr/>
        </p:nvSpPr>
        <p:spPr>
          <a:xfrm>
            <a:off x="280675" y="3741950"/>
            <a:ext cx="6477000" cy="3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s-MX" sz="2100">
                <a:latin typeface="Roboto"/>
                <a:ea typeface="Roboto"/>
                <a:cs typeface="Roboto"/>
                <a:sym typeface="Roboto"/>
              </a:rPr>
              <a:t>¿Preguntas? Por favor contactar </a:t>
            </a:r>
            <a:r>
              <a:rPr b="1" i="0" lang="es-MX" sz="2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Daniela Gonzalez </a:t>
            </a:r>
            <a:r>
              <a:rPr b="0" i="0" lang="es-MX" sz="2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b="0" i="0" lang="es-MX" sz="21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scholarship@shpehouston.org</a:t>
            </a:r>
            <a:r>
              <a:rPr b="0" i="0" lang="es-MX" sz="2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) </a:t>
            </a:r>
            <a:endParaRPr b="0" i="0" sz="21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s-MX" sz="2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Phone: 832-390-1776 </a:t>
            </a:r>
            <a:endParaRPr b="0" i="0" sz="21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0" name="Google Shape;280;p29"/>
          <p:cNvPicPr preferRelativeResize="0"/>
          <p:nvPr/>
        </p:nvPicPr>
        <p:blipFill rotWithShape="1">
          <a:blip r:embed="rId4">
            <a:alphaModFix/>
          </a:blip>
          <a:srcRect b="1565" l="0" r="0" t="0"/>
          <a:stretch/>
        </p:blipFill>
        <p:spPr>
          <a:xfrm>
            <a:off x="0" y="135700"/>
            <a:ext cx="5028026" cy="95962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9"/>
          <p:cNvSpPr txBox="1"/>
          <p:nvPr/>
        </p:nvSpPr>
        <p:spPr>
          <a:xfrm>
            <a:off x="7165225" y="4028575"/>
            <a:ext cx="1739400" cy="76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s-MX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Visite nuestro sitio web para obtener más recursos.</a:t>
            </a:r>
            <a:endParaRPr b="1" i="0" sz="1400" u="none" cap="none" strike="noStrike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Yvar</dc:creator>
</cp:coreProperties>
</file>